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0" r:id="rId2"/>
    <p:sldId id="307" r:id="rId3"/>
    <p:sldId id="371" r:id="rId4"/>
    <p:sldId id="380" r:id="rId5"/>
    <p:sldId id="381" r:id="rId6"/>
    <p:sldId id="372" r:id="rId7"/>
    <p:sldId id="382" r:id="rId8"/>
    <p:sldId id="386" r:id="rId9"/>
    <p:sldId id="387" r:id="rId10"/>
    <p:sldId id="388" r:id="rId11"/>
    <p:sldId id="390" r:id="rId12"/>
    <p:sldId id="389" r:id="rId13"/>
    <p:sldId id="391" r:id="rId14"/>
    <p:sldId id="392" r:id="rId15"/>
    <p:sldId id="373" r:id="rId16"/>
    <p:sldId id="374" r:id="rId17"/>
    <p:sldId id="394" r:id="rId18"/>
    <p:sldId id="397" r:id="rId19"/>
    <p:sldId id="398" r:id="rId20"/>
    <p:sldId id="401" r:id="rId21"/>
    <p:sldId id="402" r:id="rId22"/>
    <p:sldId id="403" r:id="rId23"/>
    <p:sldId id="375" r:id="rId24"/>
    <p:sldId id="404" r:id="rId25"/>
    <p:sldId id="376" r:id="rId26"/>
    <p:sldId id="377" r:id="rId27"/>
    <p:sldId id="400" r:id="rId28"/>
    <p:sldId id="395" r:id="rId29"/>
    <p:sldId id="385" r:id="rId30"/>
    <p:sldId id="306" r:id="rId31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CC0000"/>
    <a:srgbClr val="FF0000"/>
    <a:srgbClr val="E6E6E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6357" autoAdjust="0"/>
  </p:normalViewPr>
  <p:slideViewPr>
    <p:cSldViewPr showGuides="1">
      <p:cViewPr varScale="1">
        <p:scale>
          <a:sx n="114" d="100"/>
          <a:sy n="114" d="100"/>
        </p:scale>
        <p:origin x="1926" y="96"/>
      </p:cViewPr>
      <p:guideLst>
        <p:guide orient="horz" pos="2160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45144C29-C0F0-E042-99EB-E9D3949336A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2F47DD57-4886-134A-8F1B-BAC64F561F7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13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14A30561-B2A5-1E41-ABF0-0F9E8914B36D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49804C45-C4B7-024C-9A1F-72DDADF5CA1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245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rlie_Bs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1386000"/>
            <a:ext cx="9144000" cy="547200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2626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3835400" y="-53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41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6259" y="4941168"/>
            <a:ext cx="9186771" cy="191683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18905" y="-27384"/>
            <a:ext cx="9144000" cy="49411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8654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800"/>
            <a:ext cx="4752528" cy="44644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5292080" y="1628800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292080" y="4005064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61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799"/>
            <a:ext cx="8640960" cy="273630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156176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2"/>
          </p:nvPr>
        </p:nvSpPr>
        <p:spPr>
          <a:xfrm>
            <a:off x="251520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203848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5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39952" y="1628801"/>
            <a:ext cx="4752528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251520" y="1628800"/>
            <a:ext cx="3778374" cy="4536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0000"/>
            <a:ext cx="8640960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079025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/>
              <a:t>Hochschule Landshut  |  www.haw-landshut.de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fld id="{5C6C25D1-710F-446D-AA81-79ED79336A03}" type="datetime1">
              <a:rPr lang="de-DE" smtClean="0"/>
              <a:pPr lvl="0"/>
              <a:t>18.01.2021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2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63063" y="4797152"/>
            <a:ext cx="9315583" cy="206084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0" y="1386488"/>
            <a:ext cx="9144000" cy="3410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87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 txBox="1">
            <a:spLocks/>
          </p:cNvSpPr>
          <p:nvPr userDrawn="1"/>
        </p:nvSpPr>
        <p:spPr>
          <a:xfrm>
            <a:off x="251520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4" r:id="rId3"/>
    <p:sldLayoutId id="2147483666" r:id="rId4"/>
    <p:sldLayoutId id="2147483665" r:id="rId5"/>
    <p:sldLayoutId id="2147483663" r:id="rId6"/>
    <p:sldLayoutId id="2147483667" r:id="rId7"/>
    <p:sldLayoutId id="2147483670" r:id="rId8"/>
    <p:sldLayoutId id="2147483671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Aufbau und Programmierung eines Modellfahrzeugs für den NXP Cup</a:t>
            </a:r>
            <a:br>
              <a:rPr lang="de-DE" dirty="0"/>
            </a:br>
            <a:r>
              <a:rPr lang="de-DE" sz="1200" dirty="0"/>
              <a:t>Christian Ecker, Matthias Summer – Master Elektrotechnik Sem.1 WS2020/21</a:t>
            </a:r>
            <a:endParaRPr lang="de-DE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307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IV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ED7949-5F56-4D84-AA36-E7B8940C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1" y="1380426"/>
            <a:ext cx="2969180" cy="2296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F75ED9-6706-4CBE-B494-E404192A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1" y="3835794"/>
            <a:ext cx="2969180" cy="22587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DEA3B2-1C8A-430D-9847-D3AA6D02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64803" y="4262370"/>
            <a:ext cx="2243254" cy="14211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BCC627-CA31-4808-AC25-3851CF3C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1380426"/>
            <a:ext cx="5400600" cy="22994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D7CF58-11C5-49EA-8563-D77BCA70392A}"/>
              </a:ext>
            </a:extLst>
          </p:cNvPr>
          <p:cNvSpPr txBox="1"/>
          <p:nvPr/>
        </p:nvSpPr>
        <p:spPr>
          <a:xfrm>
            <a:off x="4841019" y="3770801"/>
            <a:ext cx="3835437" cy="253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Bedienungs-Board Halterung   </a:t>
            </a:r>
            <a:r>
              <a:rPr lang="de-DE" dirty="0"/>
              <a:t>(links oben)</a:t>
            </a:r>
            <a:endParaRPr lang="de-DE" dirty="0">
              <a:solidFill>
                <a:srgbClr val="BE0000"/>
              </a:solidFill>
            </a:endParaRP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Bedienungs-Board Abdeckung </a:t>
            </a:r>
            <a:r>
              <a:rPr lang="de-DE" dirty="0"/>
              <a:t>(links unten)</a:t>
            </a:r>
            <a:endParaRPr lang="de-DE" dirty="0">
              <a:solidFill>
                <a:srgbClr val="BE0000"/>
              </a:solidFill>
            </a:endParaRP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Controllerplatinen-Halterung  </a:t>
            </a:r>
            <a:r>
              <a:rPr lang="de-DE" dirty="0"/>
              <a:t>(rechts oben)</a:t>
            </a: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Drucktaster-Verlängerung     </a:t>
            </a:r>
            <a:r>
              <a:rPr lang="de-DE" dirty="0"/>
              <a:t> (rechts unten)</a:t>
            </a:r>
          </a:p>
        </p:txBody>
      </p:sp>
    </p:spTree>
    <p:extLst>
      <p:ext uri="{BB962C8B-B14F-4D97-AF65-F5344CB8AC3E}">
        <p14:creationId xmlns:p14="http://schemas.microsoft.com/office/powerpoint/2010/main" val="229850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V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52E5C6-4C8A-4962-B5B2-2F60D384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20" y="1340767"/>
            <a:ext cx="2771213" cy="24442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66F6DE-7779-4D6B-813B-E9D7DD59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2" y="4005064"/>
            <a:ext cx="3793481" cy="21468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F7AAAE-772A-4B42-B267-518E0DC4AF4E}"/>
              </a:ext>
            </a:extLst>
          </p:cNvPr>
          <p:cNvSpPr txBox="1"/>
          <p:nvPr/>
        </p:nvSpPr>
        <p:spPr>
          <a:xfrm>
            <a:off x="4910685" y="2239724"/>
            <a:ext cx="340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Kameramontage-Komponente der Kamera-Halterung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39A8D-B125-416A-AE60-DD15D2EC197A}"/>
              </a:ext>
            </a:extLst>
          </p:cNvPr>
          <p:cNvSpPr txBox="1"/>
          <p:nvPr/>
        </p:nvSpPr>
        <p:spPr>
          <a:xfrm>
            <a:off x="4910685" y="4755327"/>
            <a:ext cx="354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Stangenmontage-Komponente der Kamera-Halterung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514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VI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66EC1F-6BEB-4610-881D-E6E6D437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76" y="1182562"/>
            <a:ext cx="6984776" cy="26640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D11D7-06AA-4731-A723-37B0A652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40" y="3933056"/>
            <a:ext cx="5004048" cy="24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8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VII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3637822-2246-4B93-AC89-98A1E7175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461283"/>
            <a:ext cx="7164288" cy="45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0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EF38124-6E6C-4E16-8190-01F75DC5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65" y="3068959"/>
            <a:ext cx="4955331" cy="324035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VIII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66ABEC6-2A35-40E7-825B-8971C355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" y="1196753"/>
            <a:ext cx="4645796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Controllerplatine und Programmiertool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050" name="Picture 2" descr="LPCXpresso54608 Back">
            <a:extLst>
              <a:ext uri="{FF2B5EF4-FFF2-40B4-BE49-F238E27FC236}">
                <a16:creationId xmlns:a16="http://schemas.microsoft.com/office/drawing/2014/main" id="{466C8FFE-37BB-4D5D-9898-F61F66868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13585" r="13911" b="18491"/>
          <a:stretch/>
        </p:blipFill>
        <p:spPr bwMode="auto">
          <a:xfrm>
            <a:off x="0" y="1363180"/>
            <a:ext cx="524218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F26035-EA58-4B1B-AB2D-F9B449D865B0}"/>
              </a:ext>
            </a:extLst>
          </p:cNvPr>
          <p:cNvSpPr txBox="1"/>
          <p:nvPr/>
        </p:nvSpPr>
        <p:spPr>
          <a:xfrm>
            <a:off x="151376" y="1149107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[NXP2]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2A91FA7-906B-4FD9-BAFB-AADC5893BB25}"/>
              </a:ext>
            </a:extLst>
          </p:cNvPr>
          <p:cNvSpPr txBox="1"/>
          <p:nvPr/>
        </p:nvSpPr>
        <p:spPr>
          <a:xfrm>
            <a:off x="251520" y="5131095"/>
            <a:ext cx="830227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dirty="0">
                <a:solidFill>
                  <a:srgbClr val="BE0000"/>
                </a:solidFill>
              </a:rPr>
              <a:t>Prozessor: </a:t>
            </a:r>
            <a:r>
              <a:rPr lang="de-DE" sz="2000" dirty="0"/>
              <a:t>Arm Cortex-M4 (32-bit Mikroprozessor, High Performance, Sehr geringer Stromverbrauch, Echtzeitfähig mit RTOS)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solidFill>
                  <a:srgbClr val="BE0000"/>
                </a:solidFill>
              </a:rPr>
              <a:t>Taktrate: </a:t>
            </a:r>
            <a:r>
              <a:rPr lang="de-DE" sz="2000" dirty="0"/>
              <a:t>Bis zu 220MHz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8AAD58-C04D-4C36-93BE-3182BEC6DB96}"/>
              </a:ext>
            </a:extLst>
          </p:cNvPr>
          <p:cNvSpPr txBox="1"/>
          <p:nvPr/>
        </p:nvSpPr>
        <p:spPr>
          <a:xfrm>
            <a:off x="5436096" y="3035333"/>
            <a:ext cx="328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b="1" dirty="0">
                <a:solidFill>
                  <a:srgbClr val="BE0000"/>
                </a:solidFill>
              </a:rPr>
              <a:t>Kosten: </a:t>
            </a:r>
            <a:r>
              <a:rPr lang="de-DE" sz="2400" b="1" dirty="0"/>
              <a:t>70€</a:t>
            </a:r>
          </a:p>
        </p:txBody>
      </p:sp>
      <p:pic>
        <p:nvPicPr>
          <p:cNvPr id="2052" name="Picture 4" descr="LPCXpresso54608 Front">
            <a:extLst>
              <a:ext uri="{FF2B5EF4-FFF2-40B4-BE49-F238E27FC236}">
                <a16:creationId xmlns:a16="http://schemas.microsoft.com/office/drawing/2014/main" id="{8B263922-A999-45A4-852A-9A467B024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12190" r="22301" b="11278"/>
          <a:stretch/>
        </p:blipFill>
        <p:spPr bwMode="auto">
          <a:xfrm>
            <a:off x="77287" y="1344224"/>
            <a:ext cx="5062672" cy="384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u="sng" dirty="0">
                <a:solidFill>
                  <a:srgbClr val="BE0000"/>
                </a:solidFill>
              </a:rPr>
              <a:t>Ausschnitt aus Controller-Peripherie: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b="1" u="sng" dirty="0"/>
              <a:t>GPIO:</a:t>
            </a:r>
            <a:r>
              <a:rPr lang="de-DE" sz="2000" dirty="0"/>
              <a:t> 		145 (4 Ports mit je 32 Pins /1 Port mit 16 Pins)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b="1" u="sng" dirty="0"/>
              <a:t>Timer:</a:t>
            </a:r>
            <a:r>
              <a:rPr lang="de-DE" sz="2000" dirty="0"/>
              <a:t> 		5x 32-bit Counter/Timer mit bis zu 4 </a:t>
            </a:r>
            <a:r>
              <a:rPr lang="de-DE" sz="2000" dirty="0" err="1"/>
              <a:t>Captures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272x480 Color LCD Display Capacitive Touch, Arduino Uno Expansion, SD/MMC Card Slot, USB, Ethernet, SPI, I2C, ADC, PMOD Expansion</a:t>
            </a:r>
          </a:p>
          <a:p>
            <a:pPr marL="0" indent="0">
              <a:buNone/>
            </a:pPr>
            <a:r>
              <a:rPr lang="de-DE" sz="2000" dirty="0"/>
              <a:t>… … etc. … 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Controllerplatine und Programmiertool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47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 I  (BLDC Motoren)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4839396" cy="424847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628458" y="1677288"/>
            <a:ext cx="3336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BE0000"/>
              </a:buClr>
            </a:pPr>
            <a:r>
              <a:rPr lang="de-DE" sz="2000" dirty="0">
                <a:solidFill>
                  <a:srgbClr val="BE0000"/>
                </a:solidFill>
              </a:rPr>
              <a:t>Antrieb</a:t>
            </a:r>
            <a:r>
              <a:rPr lang="de-DE" sz="2000" dirty="0"/>
              <a:t> mit BLDC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Kommutierung mit ESC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1 </a:t>
            </a:r>
            <a:r>
              <a:rPr lang="de-DE" sz="2000" dirty="0" err="1"/>
              <a:t>Timer</a:t>
            </a:r>
            <a:r>
              <a:rPr lang="de-DE" sz="2000" dirty="0"/>
              <a:t> für Signal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642939" y="2096852"/>
            <a:ext cx="1584176" cy="1944216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27584" y="1772816"/>
            <a:ext cx="792088" cy="1440160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2120400" y="1583452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BLDC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1919" y="2292841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628458" y="3356992"/>
            <a:ext cx="31364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BE0000"/>
              </a:buClr>
            </a:pPr>
            <a:r>
              <a:rPr lang="de-DE" sz="2000" dirty="0">
                <a:solidFill>
                  <a:srgbClr val="BE0000"/>
                </a:solidFill>
              </a:rPr>
              <a:t>Ansteuerung</a:t>
            </a:r>
            <a:r>
              <a:rPr lang="de-DE" sz="2000" dirty="0"/>
              <a:t>: PWM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 = 50 Hz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T</a:t>
            </a:r>
            <a:r>
              <a:rPr lang="de-DE" sz="2000" baseline="-25000" dirty="0"/>
              <a:t>on</a:t>
            </a:r>
            <a:r>
              <a:rPr lang="de-DE" sz="2000" dirty="0"/>
              <a:t> = 1 - 2ms</a:t>
            </a:r>
          </a:p>
          <a:p>
            <a:pPr>
              <a:buClr>
                <a:srgbClr val="BE0000"/>
              </a:buClr>
            </a:pPr>
            <a:endParaRPr lang="de-DE" sz="2000" dirty="0"/>
          </a:p>
          <a:p>
            <a:pPr>
              <a:buClr>
                <a:srgbClr val="BE0000"/>
              </a:buClr>
            </a:pPr>
            <a:r>
              <a:rPr lang="de-DE" sz="2000" dirty="0"/>
              <a:t>Stillstand: T</a:t>
            </a:r>
            <a:r>
              <a:rPr lang="de-DE" sz="2000" baseline="-25000" dirty="0"/>
              <a:t>on</a:t>
            </a:r>
            <a:r>
              <a:rPr lang="de-DE" sz="2000" dirty="0"/>
              <a:t> = 1ms</a:t>
            </a:r>
          </a:p>
          <a:p>
            <a:pPr>
              <a:buClr>
                <a:srgbClr val="BE0000"/>
              </a:buClr>
            </a:pPr>
            <a:r>
              <a:rPr lang="de-DE" sz="2000" dirty="0"/>
              <a:t>volle Drehzahl: T</a:t>
            </a:r>
            <a:r>
              <a:rPr lang="de-DE" sz="2000" baseline="-25000" dirty="0"/>
              <a:t>on</a:t>
            </a:r>
            <a:r>
              <a:rPr lang="de-DE" sz="2000" dirty="0"/>
              <a:t> = 2ms</a:t>
            </a:r>
          </a:p>
        </p:txBody>
      </p:sp>
    </p:spTree>
    <p:extLst>
      <p:ext uri="{BB962C8B-B14F-4D97-AF65-F5344CB8AC3E}">
        <p14:creationId xmlns:p14="http://schemas.microsoft.com/office/powerpoint/2010/main" val="386670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790951" cy="792088"/>
          </a:xfrm>
        </p:spPr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 II  (Motorcontroller-Konfiguration)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790951" cy="259228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339752" y="4948386"/>
            <a:ext cx="5038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Schützt vor ungewolltem Start der Motoren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F26035-EA58-4B1B-AB2D-F9B449D865B0}"/>
              </a:ext>
            </a:extLst>
          </p:cNvPr>
          <p:cNvSpPr txBox="1"/>
          <p:nvPr/>
        </p:nvSpPr>
        <p:spPr>
          <a:xfrm>
            <a:off x="151375" y="1146463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[ESC1] </a:t>
            </a:r>
          </a:p>
        </p:txBody>
      </p:sp>
    </p:spTree>
    <p:extLst>
      <p:ext uri="{BB962C8B-B14F-4D97-AF65-F5344CB8AC3E}">
        <p14:creationId xmlns:p14="http://schemas.microsoft.com/office/powerpoint/2010/main" val="161051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776863" cy="792088"/>
          </a:xfrm>
        </p:spPr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 III (Motorcontroller-Konfiguration)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3746140" y="1305278"/>
            <a:ext cx="1368152" cy="554360"/>
          </a:xfrm>
          <a:prstGeom prst="ellipse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8" name="Rechteck 7"/>
          <p:cNvSpPr/>
          <p:nvPr/>
        </p:nvSpPr>
        <p:spPr>
          <a:xfrm>
            <a:off x="3422104" y="2097366"/>
            <a:ext cx="2016224" cy="576064"/>
          </a:xfrm>
          <a:prstGeom prst="rect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  <a:r>
              <a:rPr lang="de-DE" baseline="-25000" dirty="0">
                <a:solidFill>
                  <a:schemeClr val="tx1"/>
                </a:solidFill>
              </a:rPr>
              <a:t>on</a:t>
            </a:r>
            <a:r>
              <a:rPr lang="de-DE" dirty="0">
                <a:solidFill>
                  <a:schemeClr val="tx1"/>
                </a:solidFill>
              </a:rPr>
              <a:t> = 1ms</a:t>
            </a:r>
          </a:p>
        </p:txBody>
      </p:sp>
      <p:sp>
        <p:nvSpPr>
          <p:cNvPr id="9" name="Rechteck 8"/>
          <p:cNvSpPr/>
          <p:nvPr/>
        </p:nvSpPr>
        <p:spPr>
          <a:xfrm>
            <a:off x="3420988" y="2828881"/>
            <a:ext cx="2016224" cy="288032"/>
          </a:xfrm>
          <a:prstGeom prst="rect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2s warten</a:t>
            </a:r>
          </a:p>
        </p:txBody>
      </p:sp>
      <p:sp>
        <p:nvSpPr>
          <p:cNvPr id="10" name="Rechteck 9"/>
          <p:cNvSpPr/>
          <p:nvPr/>
        </p:nvSpPr>
        <p:spPr>
          <a:xfrm>
            <a:off x="3420988" y="3321502"/>
            <a:ext cx="2016224" cy="576064"/>
          </a:xfrm>
          <a:prstGeom prst="rect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  <a:r>
              <a:rPr lang="de-DE" baseline="-25000" dirty="0">
                <a:solidFill>
                  <a:schemeClr val="tx1"/>
                </a:solidFill>
              </a:rPr>
              <a:t>on</a:t>
            </a:r>
            <a:r>
              <a:rPr lang="de-DE" dirty="0">
                <a:solidFill>
                  <a:schemeClr val="tx1"/>
                </a:solidFill>
              </a:rPr>
              <a:t> = 1,5ms</a:t>
            </a:r>
          </a:p>
        </p:txBody>
      </p:sp>
      <p:sp>
        <p:nvSpPr>
          <p:cNvPr id="11" name="Rechteck 10"/>
          <p:cNvSpPr/>
          <p:nvPr/>
        </p:nvSpPr>
        <p:spPr>
          <a:xfrm>
            <a:off x="3419872" y="4117385"/>
            <a:ext cx="2016224" cy="288032"/>
          </a:xfrm>
          <a:prstGeom prst="rect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2s warten</a:t>
            </a:r>
          </a:p>
        </p:txBody>
      </p:sp>
      <p:sp>
        <p:nvSpPr>
          <p:cNvPr id="12" name="Rechteck 11"/>
          <p:cNvSpPr/>
          <p:nvPr/>
        </p:nvSpPr>
        <p:spPr>
          <a:xfrm>
            <a:off x="3418756" y="4689654"/>
            <a:ext cx="2016224" cy="576064"/>
          </a:xfrm>
          <a:prstGeom prst="rect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</a:t>
            </a:r>
            <a:r>
              <a:rPr lang="de-DE" baseline="-25000" dirty="0">
                <a:solidFill>
                  <a:schemeClr val="tx1"/>
                </a:solidFill>
              </a:rPr>
              <a:t>on</a:t>
            </a:r>
            <a:r>
              <a:rPr lang="de-DE" dirty="0">
                <a:solidFill>
                  <a:schemeClr val="tx1"/>
                </a:solidFill>
              </a:rPr>
              <a:t> = 1ms</a:t>
            </a:r>
          </a:p>
        </p:txBody>
      </p:sp>
      <p:sp>
        <p:nvSpPr>
          <p:cNvPr id="13" name="Ellipse 12"/>
          <p:cNvSpPr/>
          <p:nvPr/>
        </p:nvSpPr>
        <p:spPr>
          <a:xfrm>
            <a:off x="3742792" y="5612921"/>
            <a:ext cx="1368152" cy="554360"/>
          </a:xfrm>
          <a:prstGeom prst="ellipse">
            <a:avLst/>
          </a:prstGeom>
          <a:noFill/>
          <a:ln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Ende</a:t>
            </a:r>
          </a:p>
        </p:txBody>
      </p:sp>
      <p:cxnSp>
        <p:nvCxnSpPr>
          <p:cNvPr id="15" name="Gerade Verbindung mit Pfeil 14"/>
          <p:cNvCxnSpPr>
            <a:stCxn id="6" idx="4"/>
            <a:endCxn id="8" idx="0"/>
          </p:cNvCxnSpPr>
          <p:nvPr/>
        </p:nvCxnSpPr>
        <p:spPr>
          <a:xfrm>
            <a:off x="4430216" y="1859638"/>
            <a:ext cx="0" cy="237728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8" idx="2"/>
            <a:endCxn id="9" idx="0"/>
          </p:cNvCxnSpPr>
          <p:nvPr/>
        </p:nvCxnSpPr>
        <p:spPr>
          <a:xfrm flipH="1">
            <a:off x="4429100" y="2673430"/>
            <a:ext cx="1116" cy="155451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9" idx="2"/>
            <a:endCxn id="10" idx="0"/>
          </p:cNvCxnSpPr>
          <p:nvPr/>
        </p:nvCxnSpPr>
        <p:spPr>
          <a:xfrm>
            <a:off x="4429100" y="3116913"/>
            <a:ext cx="0" cy="204589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1" idx="0"/>
          </p:cNvCxnSpPr>
          <p:nvPr/>
        </p:nvCxnSpPr>
        <p:spPr>
          <a:xfrm flipH="1">
            <a:off x="4427984" y="3897566"/>
            <a:ext cx="1116" cy="219819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1" idx="2"/>
            <a:endCxn id="12" idx="0"/>
          </p:cNvCxnSpPr>
          <p:nvPr/>
        </p:nvCxnSpPr>
        <p:spPr>
          <a:xfrm flipH="1">
            <a:off x="4426868" y="4405417"/>
            <a:ext cx="1116" cy="284237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2" idx="2"/>
            <a:endCxn id="13" idx="0"/>
          </p:cNvCxnSpPr>
          <p:nvPr/>
        </p:nvCxnSpPr>
        <p:spPr>
          <a:xfrm>
            <a:off x="4426868" y="5265718"/>
            <a:ext cx="0" cy="347203"/>
          </a:xfrm>
          <a:prstGeom prst="straightConnector1">
            <a:avLst/>
          </a:prstGeom>
          <a:ln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762364" y="220073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Stillstand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762364" y="34248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 Drehzahl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762364" y="47930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Stillstand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E1F6D-D196-4670-AE4D-A68BB9606AB8}"/>
              </a:ext>
            </a:extLst>
          </p:cNvPr>
          <p:cNvSpPr txBox="1"/>
          <p:nvPr/>
        </p:nvSpPr>
        <p:spPr>
          <a:xfrm>
            <a:off x="251520" y="1338791"/>
            <a:ext cx="32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solidFill>
                  <a:srgbClr val="BE0000"/>
                </a:solidFill>
              </a:rPr>
              <a:t>Initialisierungssequenz:</a:t>
            </a:r>
          </a:p>
        </p:txBody>
      </p:sp>
    </p:spTree>
    <p:extLst>
      <p:ext uri="{BB962C8B-B14F-4D97-AF65-F5344CB8AC3E}">
        <p14:creationId xmlns:p14="http://schemas.microsoft.com/office/powerpoint/2010/main" val="24598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A27491-D49B-4F0B-86C6-5D955B9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Zielsetzung und Konzept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Fahrzeugaufbau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Grundaufbau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3D-Druckteile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Controllerplatine und Programmiertool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Antrieb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BLDC-Motoren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Motorcontroller-Konfiguration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Lenkung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Bedienungs-Board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Schaltplan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Zusammenfassung, Fazit und Ausblick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Quellen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5AA617-833C-49A0-956E-582D3A185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Präsentationsinhalt: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340674-B672-452B-9C74-9C2C4053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1964E-D130-40CC-93E1-CA7B18FAD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37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III (Motorcontroller-Konfiguration)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2" y="1556792"/>
            <a:ext cx="78245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BE0000"/>
                </a:solidFill>
              </a:rPr>
              <a:t>Problem:</a:t>
            </a:r>
          </a:p>
          <a:p>
            <a:pPr>
              <a:buClr>
                <a:srgbClr val="BE0000"/>
              </a:buClr>
            </a:pPr>
            <a:r>
              <a:rPr lang="de-DE" sz="2400" dirty="0"/>
              <a:t>Initialisierung funktioniert nicht</a:t>
            </a:r>
          </a:p>
          <a:p>
            <a:pPr>
              <a:buClr>
                <a:srgbClr val="BE0000"/>
              </a:buClr>
            </a:pPr>
            <a:r>
              <a:rPr lang="de-DE" sz="2400" b="1" dirty="0">
                <a:solidFill>
                  <a:srgbClr val="BE0000"/>
                </a:solidFill>
                <a:sym typeface="Wingdings" panose="05000000000000000000" pitchFamily="2" charset="2"/>
              </a:rPr>
              <a:t>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/>
              <a:t>Stillstand vermutlich nicht T</a:t>
            </a:r>
            <a:r>
              <a:rPr lang="de-DE" sz="2400" baseline="-25000" dirty="0"/>
              <a:t>on</a:t>
            </a:r>
            <a:r>
              <a:rPr lang="de-DE" sz="2400" dirty="0"/>
              <a:t> = 1ms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endParaRPr lang="de-DE" sz="2400" dirty="0"/>
          </a:p>
          <a:p>
            <a:pPr>
              <a:buClr>
                <a:srgbClr val="BE0000"/>
              </a:buClr>
            </a:pPr>
            <a:r>
              <a:rPr lang="de-DE" sz="2400" dirty="0">
                <a:solidFill>
                  <a:srgbClr val="BE0000"/>
                </a:solidFill>
              </a:rPr>
              <a:t>Lösung:</a:t>
            </a:r>
          </a:p>
          <a:p>
            <a:pPr marL="342900" indent="-342900">
              <a:buClr>
                <a:srgbClr val="BE0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ESCs müssen umprogrammiert werden (</a:t>
            </a:r>
            <a:r>
              <a:rPr lang="de-DE" sz="2400" dirty="0" err="1"/>
              <a:t>BLHeliSuite</a:t>
            </a:r>
            <a:r>
              <a:rPr lang="de-DE" sz="2400" dirty="0"/>
              <a:t>)</a:t>
            </a:r>
          </a:p>
          <a:p>
            <a:pPr>
              <a:buClr>
                <a:srgbClr val="BE0000"/>
              </a:buClr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2166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704855" cy="792088"/>
          </a:xfrm>
        </p:spPr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IV (Motorcontroller-Konfiguration)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436095" y="1340768"/>
            <a:ext cx="35640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rgbClr val="BE0000"/>
                </a:solidFill>
              </a:rPr>
              <a:t>Flashen</a:t>
            </a:r>
            <a:r>
              <a:rPr lang="de-DE" sz="2000" dirty="0">
                <a:solidFill>
                  <a:srgbClr val="BE0000"/>
                </a:solidFill>
              </a:rPr>
              <a:t> der ESCs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Interface mit </a:t>
            </a:r>
            <a:r>
              <a:rPr lang="de-DE" sz="2000" dirty="0" err="1"/>
              <a:t>Arduino</a:t>
            </a:r>
            <a:r>
              <a:rPr lang="de-DE" sz="2000" dirty="0"/>
              <a:t> Nano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Code von </a:t>
            </a:r>
            <a:r>
              <a:rPr lang="de-DE" sz="2000" dirty="0" err="1"/>
              <a:t>BLHeliSuite</a:t>
            </a:r>
            <a:endParaRPr lang="de-DE" sz="2000" dirty="0"/>
          </a:p>
          <a:p>
            <a:pPr>
              <a:buClr>
                <a:srgbClr val="C00000"/>
              </a:buClr>
            </a:pPr>
            <a:endParaRPr lang="de-DE" sz="2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6" r="29166" b="2390"/>
          <a:stretch/>
        </p:blipFill>
        <p:spPr>
          <a:xfrm>
            <a:off x="755576" y="1838405"/>
            <a:ext cx="4464496" cy="442166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1" r="3084"/>
          <a:stretch/>
        </p:blipFill>
        <p:spPr>
          <a:xfrm>
            <a:off x="5580112" y="2359370"/>
            <a:ext cx="2699792" cy="337973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564088" y="5949280"/>
            <a:ext cx="32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Spielt Code auf </a:t>
            </a:r>
            <a:r>
              <a:rPr lang="de-DE" dirty="0" err="1"/>
              <a:t>Arduino</a:t>
            </a:r>
            <a:r>
              <a:rPr lang="de-DE" dirty="0"/>
              <a:t> Board</a:t>
            </a:r>
          </a:p>
        </p:txBody>
      </p:sp>
      <p:sp>
        <p:nvSpPr>
          <p:cNvPr id="7" name="Rechteck 6"/>
          <p:cNvSpPr/>
          <p:nvPr/>
        </p:nvSpPr>
        <p:spPr>
          <a:xfrm>
            <a:off x="5727526" y="5157192"/>
            <a:ext cx="1728192" cy="360040"/>
          </a:xfrm>
          <a:prstGeom prst="rect">
            <a:avLst/>
          </a:prstGeom>
          <a:noFill/>
          <a:ln w="19050"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6591622" y="5517232"/>
            <a:ext cx="0" cy="432048"/>
          </a:xfrm>
          <a:prstGeom prst="straightConnector1">
            <a:avLst/>
          </a:prstGeom>
          <a:ln w="19050"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6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/>
              <a:t>Antrieb V (Motorcontroller-Konfiguration)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611560" y="140418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Einstellungen in </a:t>
            </a:r>
            <a:r>
              <a:rPr lang="de-DE" dirty="0" err="1"/>
              <a:t>BLHeliSuite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81106"/>
            <a:ext cx="727904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4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/>
              <a:t>Lenkung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46" y="1484784"/>
            <a:ext cx="579802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545403" y="5085184"/>
            <a:ext cx="2476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BE0000"/>
                </a:solidFill>
              </a:rPr>
              <a:t>Ansteuerung:</a:t>
            </a:r>
            <a:r>
              <a:rPr lang="de-DE" sz="2000" dirty="0"/>
              <a:t>  PWM</a:t>
            </a:r>
          </a:p>
          <a:p>
            <a:r>
              <a:rPr lang="de-DE" sz="2000" dirty="0"/>
              <a:t>f = 50 Hz</a:t>
            </a:r>
          </a:p>
          <a:p>
            <a:r>
              <a:rPr lang="de-DE" sz="2000" dirty="0"/>
              <a:t>T</a:t>
            </a:r>
            <a:r>
              <a:rPr lang="de-DE" sz="2000" baseline="-25000" dirty="0"/>
              <a:t>on = </a:t>
            </a:r>
            <a:r>
              <a:rPr lang="de-DE" sz="2000" dirty="0"/>
              <a:t>0,9 – 2,1ms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78505" y="4469050"/>
            <a:ext cx="5439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Lenkung mit Servomotor über Lenkgestänge </a:t>
            </a:r>
          </a:p>
        </p:txBody>
      </p:sp>
    </p:spTree>
    <p:extLst>
      <p:ext uri="{BB962C8B-B14F-4D97-AF65-F5344CB8AC3E}">
        <p14:creationId xmlns:p14="http://schemas.microsoft.com/office/powerpoint/2010/main" val="412023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t="3545" r="30050" b="1962"/>
          <a:stretch/>
        </p:blipFill>
        <p:spPr>
          <a:xfrm rot="5400000">
            <a:off x="1846216" y="1402257"/>
            <a:ext cx="4714876" cy="459190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6. </a:t>
            </a:r>
            <a:r>
              <a:rPr lang="de-DE" sz="2800" dirty="0"/>
              <a:t>Bedienungs-Board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476254" y="1735423"/>
            <a:ext cx="2653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Summer befindet sich </a:t>
            </a:r>
          </a:p>
          <a:p>
            <a:r>
              <a:rPr lang="de-DE" sz="2000" dirty="0"/>
              <a:t>unter dem Display</a:t>
            </a:r>
          </a:p>
        </p:txBody>
      </p:sp>
      <p:sp>
        <p:nvSpPr>
          <p:cNvPr id="16" name="Rechteck 15"/>
          <p:cNvSpPr/>
          <p:nvPr/>
        </p:nvSpPr>
        <p:spPr>
          <a:xfrm>
            <a:off x="2223434" y="1450426"/>
            <a:ext cx="3960440" cy="2520280"/>
          </a:xfrm>
          <a:prstGeom prst="rect">
            <a:avLst/>
          </a:prstGeom>
          <a:noFill/>
          <a:ln w="57150">
            <a:solidFill>
              <a:srgbClr val="BE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rgbClr val="BE0000"/>
                </a:solidFill>
              </a:rPr>
              <a:t>Display</a:t>
            </a:r>
            <a:endParaRPr lang="de-DE" dirty="0">
              <a:solidFill>
                <a:srgbClr val="BE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628" y="4725401"/>
            <a:ext cx="88242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BE0000"/>
                </a:solidFill>
              </a:rPr>
              <a:t>Taster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681874" y="4525346"/>
            <a:ext cx="16674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BE0000"/>
                </a:solidFill>
              </a:rPr>
              <a:t>Drehencoder</a:t>
            </a:r>
          </a:p>
        </p:txBody>
      </p:sp>
      <p:cxnSp>
        <p:nvCxnSpPr>
          <p:cNvPr id="21" name="Gerade Verbindung mit Pfeil 20"/>
          <p:cNvCxnSpPr>
            <a:stCxn id="18" idx="3"/>
          </p:cNvCxnSpPr>
          <p:nvPr/>
        </p:nvCxnSpPr>
        <p:spPr>
          <a:xfrm>
            <a:off x="1381049" y="4925456"/>
            <a:ext cx="1277819" cy="0"/>
          </a:xfrm>
          <a:prstGeom prst="straightConnector1">
            <a:avLst/>
          </a:prstGeom>
          <a:ln w="571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cxnSpLocks/>
          </p:cNvCxnSpPr>
          <p:nvPr/>
        </p:nvCxnSpPr>
        <p:spPr>
          <a:xfrm flipH="1">
            <a:off x="4541650" y="4725401"/>
            <a:ext cx="2088232" cy="0"/>
          </a:xfrm>
          <a:prstGeom prst="straightConnector1">
            <a:avLst/>
          </a:prstGeom>
          <a:ln w="57150">
            <a:solidFill>
              <a:srgbClr val="B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741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6. </a:t>
            </a:r>
            <a:r>
              <a:rPr lang="de-DE" sz="2800" dirty="0"/>
              <a:t>Bedienungs-Board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07504" y="1268760"/>
            <a:ext cx="8449884" cy="3800455"/>
            <a:chOff x="107504" y="1268760"/>
            <a:chExt cx="8449884" cy="380045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8"/>
              <a:ext cx="7793980" cy="3705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395536" y="2492896"/>
              <a:ext cx="792088" cy="2376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07504" y="198884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Anschluss MCU</a:t>
              </a: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477294" y="4669105"/>
              <a:ext cx="2268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Anschluss Display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176608" y="4398827"/>
              <a:ext cx="2380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Anschluss Encoder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3491880" y="1268760"/>
              <a:ext cx="792088" cy="33173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5868144" y="3573016"/>
              <a:ext cx="2609404" cy="825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539552" y="5219650"/>
            <a:ext cx="782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BE0000"/>
                </a:solidFill>
              </a:rPr>
              <a:t>Probleme:</a:t>
            </a:r>
          </a:p>
          <a:p>
            <a:r>
              <a:rPr lang="de-DE" sz="2000" dirty="0"/>
              <a:t>Ansteuerung des Displays funktioniert nicht</a:t>
            </a:r>
          </a:p>
          <a:p>
            <a:r>
              <a:rPr lang="de-DE" sz="2000" dirty="0">
                <a:solidFill>
                  <a:srgbClr val="BE0000"/>
                </a:solidFill>
              </a:rPr>
              <a:t>Lösung: </a:t>
            </a:r>
            <a:r>
              <a:rPr lang="de-DE" sz="2000" dirty="0"/>
              <a:t>Schrittweise vorhandenen Code debuggen (zeitaufwändig)</a:t>
            </a:r>
            <a:endParaRPr lang="de-DE" sz="2000" dirty="0">
              <a:solidFill>
                <a:srgbClr val="B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7. </a:t>
            </a:r>
            <a:r>
              <a:rPr lang="de-DE" sz="2800" dirty="0"/>
              <a:t>Schaltplan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747"/>
            <a:ext cx="9144000" cy="42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5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7. </a:t>
            </a:r>
            <a:r>
              <a:rPr lang="de-DE" sz="2800" dirty="0"/>
              <a:t>Schaltplan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84015"/>
            <a:ext cx="8840192" cy="476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004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8. </a:t>
            </a:r>
            <a:r>
              <a:rPr lang="de-DE" sz="2800" dirty="0"/>
              <a:t>Zusammenfassung, Fazit und 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545801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21463" y="4211366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545801" y="5011542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653161" y="4534531"/>
            <a:ext cx="0" cy="47701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06744" y="501468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  <a:stCxn id="62" idx="1"/>
            <a:endCxn id="85" idx="3"/>
          </p:cNvCxnSpPr>
          <p:nvPr/>
        </p:nvCxnSpPr>
        <p:spPr>
          <a:xfrm flipH="1">
            <a:off x="5621463" y="5334708"/>
            <a:ext cx="924338" cy="3144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46" name="Grafik 45" descr="Schließen">
            <a:extLst>
              <a:ext uri="{FF2B5EF4-FFF2-40B4-BE49-F238E27FC236}">
                <a16:creationId xmlns:a16="http://schemas.microsoft.com/office/drawing/2014/main" id="{59BDEAF6-5D72-4695-BF52-CD0BC7C52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916" y="3387871"/>
            <a:ext cx="914400" cy="914400"/>
          </a:xfrm>
          <a:prstGeom prst="rect">
            <a:avLst/>
          </a:prstGeom>
        </p:spPr>
      </p:pic>
      <p:pic>
        <p:nvPicPr>
          <p:cNvPr id="60" name="Grafik 59" descr="Schließen">
            <a:extLst>
              <a:ext uri="{FF2B5EF4-FFF2-40B4-BE49-F238E27FC236}">
                <a16:creationId xmlns:a16="http://schemas.microsoft.com/office/drawing/2014/main" id="{5486EC5E-39FF-48AD-86DD-D32D38658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0891" y="3412507"/>
            <a:ext cx="914400" cy="914400"/>
          </a:xfrm>
          <a:prstGeom prst="rect">
            <a:avLst/>
          </a:prstGeom>
        </p:spPr>
      </p:pic>
      <p:pic>
        <p:nvPicPr>
          <p:cNvPr id="61" name="Grafik 60" descr="Schließen">
            <a:extLst>
              <a:ext uri="{FF2B5EF4-FFF2-40B4-BE49-F238E27FC236}">
                <a16:creationId xmlns:a16="http://schemas.microsoft.com/office/drawing/2014/main" id="{FF68C773-BD20-4B3A-9865-F9461ADB3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3422791"/>
            <a:ext cx="914400" cy="914400"/>
          </a:xfrm>
          <a:prstGeom prst="rect">
            <a:avLst/>
          </a:prstGeom>
        </p:spPr>
      </p:pic>
      <p:pic>
        <p:nvPicPr>
          <p:cNvPr id="63" name="Grafik 62" descr="Schließen">
            <a:extLst>
              <a:ext uri="{FF2B5EF4-FFF2-40B4-BE49-F238E27FC236}">
                <a16:creationId xmlns:a16="http://schemas.microsoft.com/office/drawing/2014/main" id="{9CE42C10-78AD-44E4-8BBF-2AC5330A3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4554342"/>
            <a:ext cx="914400" cy="914400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721" y="449483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519628" y="2760521"/>
            <a:ext cx="2229123" cy="64935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9D0A40-94F7-44F4-9636-CE2478E2D984}"/>
              </a:ext>
            </a:extLst>
          </p:cNvPr>
          <p:cNvSpPr txBox="1"/>
          <p:nvPr/>
        </p:nvSpPr>
        <p:spPr>
          <a:xfrm>
            <a:off x="6548128" y="3887439"/>
            <a:ext cx="2214719" cy="646331"/>
          </a:xfrm>
          <a:prstGeom prst="rect">
            <a:avLst/>
          </a:prstGeom>
          <a:solidFill>
            <a:srgbClr val="BE0000"/>
          </a:solidFill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Drehzahlerkennung implementieren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2785A21-1A4A-4D76-B7AD-0A442538EDE7}"/>
              </a:ext>
            </a:extLst>
          </p:cNvPr>
          <p:cNvCxnSpPr>
            <a:cxnSpLocks/>
          </p:cNvCxnSpPr>
          <p:nvPr/>
        </p:nvCxnSpPr>
        <p:spPr>
          <a:xfrm flipH="1">
            <a:off x="5619912" y="5332629"/>
            <a:ext cx="924338" cy="3144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C99117D4-6FF3-465A-96E2-3EFE3796B4FD}"/>
              </a:ext>
            </a:extLst>
          </p:cNvPr>
          <p:cNvCxnSpPr>
            <a:cxnSpLocks/>
          </p:cNvCxnSpPr>
          <p:nvPr/>
        </p:nvCxnSpPr>
        <p:spPr>
          <a:xfrm>
            <a:off x="7653160" y="4535292"/>
            <a:ext cx="0" cy="47701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34393 -0.0013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05" y="-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-0.34323 0.0004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6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7.40741E-7 L -0.34115 -0.0002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65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4.44444E-6 0.1638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85" grpId="0" animBg="1"/>
      <p:bldP spid="49" grpId="0" animBg="1"/>
      <p:bldP spid="7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BE0000"/>
                </a:solidFill>
              </a:rPr>
              <a:t>[NXP1]</a:t>
            </a:r>
            <a:r>
              <a:rPr lang="de-DE" dirty="0">
                <a:solidFill>
                  <a:srgbClr val="BE0000"/>
                </a:solidFill>
              </a:rPr>
              <a:t>     https://nxpcup.nxp.com/challenges</a:t>
            </a:r>
          </a:p>
          <a:p>
            <a:r>
              <a:rPr lang="de-DE" b="1" dirty="0">
                <a:solidFill>
                  <a:srgbClr val="BE0000"/>
                </a:solidFill>
              </a:rPr>
              <a:t>[NXP2]</a:t>
            </a:r>
            <a:r>
              <a:rPr lang="de-DE" dirty="0">
                <a:solidFill>
                  <a:srgbClr val="BE0000"/>
                </a:solidFill>
              </a:rPr>
              <a:t>     https://www.nxp.com/design/software/development-software/mcuxpresso-software-and-	  	     </a:t>
            </a:r>
            <a:r>
              <a:rPr lang="de-DE" dirty="0" err="1">
                <a:solidFill>
                  <a:srgbClr val="BE0000"/>
                </a:solidFill>
              </a:rPr>
              <a:t>tools</a:t>
            </a:r>
            <a:r>
              <a:rPr lang="de-DE" dirty="0">
                <a:solidFill>
                  <a:srgbClr val="BE0000"/>
                </a:solidFill>
              </a:rPr>
              <a:t>-/lpcxpresso-development-board-for-lpc5460x-mcus:OM13092</a:t>
            </a:r>
          </a:p>
          <a:p>
            <a:r>
              <a:rPr lang="de-DE" b="1" dirty="0">
                <a:solidFill>
                  <a:srgbClr val="BE0000"/>
                </a:solidFill>
              </a:rPr>
              <a:t>[ESC1]     </a:t>
            </a:r>
            <a:r>
              <a:rPr lang="de-DE" dirty="0">
                <a:solidFill>
                  <a:srgbClr val="BE0000"/>
                </a:solidFill>
              </a:rPr>
              <a:t>https://www.tme.eu/Document/565a6d126189bb1b31b17819c38dcc5c/Bullet%20firmware</a:t>
            </a:r>
          </a:p>
          <a:p>
            <a:pPr marL="0" indent="0">
              <a:buNone/>
            </a:pPr>
            <a:r>
              <a:rPr lang="de-DE" dirty="0">
                <a:solidFill>
                  <a:srgbClr val="BE0000"/>
                </a:solidFill>
              </a:rPr>
              <a:t>	     %20instruction.pdf</a:t>
            </a:r>
          </a:p>
          <a:p>
            <a:endParaRPr lang="de-DE" dirty="0">
              <a:solidFill>
                <a:srgbClr val="BE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9. </a:t>
            </a:r>
            <a:r>
              <a:rPr lang="de-DE" sz="2800" dirty="0">
                <a:solidFill>
                  <a:schemeClr val="tx1"/>
                </a:solidFill>
              </a:rPr>
              <a:t>Quellen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27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Zielsetzung:</a:t>
            </a:r>
          </a:p>
          <a:p>
            <a:pPr marL="0" indent="0">
              <a:buNone/>
            </a:pPr>
            <a:endParaRPr lang="de-DE" sz="24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Selbstfahrendes Fahrzeug im Maßstab 1:18 erstellen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Ausführliche Dokumentation für Nachfolger bereitstellen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Teilnahme am NXP Cup im April 2021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Platz auf Sieger-Treppchen ergattern</a:t>
            </a:r>
          </a:p>
          <a:p>
            <a:pPr marL="457200" indent="-457200">
              <a:buAutoNum type="arabicPeriod"/>
            </a:pPr>
            <a:endParaRPr lang="de-DE" sz="24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06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88"/>
            <a:ext cx="9144000" cy="3418840"/>
          </a:xfr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85D65A9F-6990-4DE6-A7F8-F23BB57A79EC}"/>
              </a:ext>
            </a:extLst>
          </p:cNvPr>
          <p:cNvSpPr txBox="1">
            <a:spLocks/>
          </p:cNvSpPr>
          <p:nvPr/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D63953-A15F-407D-8E06-68151AE1A187}"/>
              </a:ext>
            </a:extLst>
          </p:cNvPr>
          <p:cNvGrpSpPr/>
          <p:nvPr/>
        </p:nvGrpSpPr>
        <p:grpSpPr>
          <a:xfrm>
            <a:off x="179512" y="4896154"/>
            <a:ext cx="2084154" cy="450797"/>
            <a:chOff x="486231" y="1250863"/>
            <a:chExt cx="5180498" cy="11205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DD35F6E-646A-4AF8-8DEC-FA2BCA41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50863"/>
              <a:ext cx="1094729" cy="111633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C1963BD-56DF-4F8D-91CB-2234BB89A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1" y="1252445"/>
              <a:ext cx="1114753" cy="11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DF654CE-F07A-47C6-8DEB-677F61D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428" y="1250863"/>
              <a:ext cx="1130839" cy="112052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484490E-0B5D-467D-A6E4-8FB07BB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80" y="1250863"/>
              <a:ext cx="1431199" cy="1116335"/>
            </a:xfrm>
            <a:prstGeom prst="rect">
              <a:avLst/>
            </a:prstGeom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529F9778-B70E-4B2F-9D29-4328908B0E71}"/>
              </a:ext>
            </a:extLst>
          </p:cNvPr>
          <p:cNvSpPr/>
          <p:nvPr/>
        </p:nvSpPr>
        <p:spPr>
          <a:xfrm>
            <a:off x="130710" y="5423966"/>
            <a:ext cx="426591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>
                <a:solidFill>
                  <a:schemeClr val="bg1"/>
                </a:solidFill>
              </a:rPr>
              <a:t>Instagram: </a:t>
            </a:r>
            <a:r>
              <a:rPr lang="de-DE" altLang="de-DE" dirty="0">
                <a:solidFill>
                  <a:schemeClr val="bg1"/>
                </a:solidFill>
              </a:rPr>
              <a:t>@</a:t>
            </a:r>
            <a:r>
              <a:rPr lang="de-DE" altLang="de-DE" dirty="0" err="1">
                <a:solidFill>
                  <a:schemeClr val="bg1"/>
                </a:solidFill>
              </a:rPr>
              <a:t>smb_hochschulelandshut</a:t>
            </a:r>
            <a:endParaRPr lang="de-DE" alt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Facebook:  </a:t>
            </a:r>
            <a:r>
              <a:rPr lang="de-DE" dirty="0">
                <a:solidFill>
                  <a:schemeClr val="bg1"/>
                </a:solidFill>
              </a:rPr>
              <a:t>@</a:t>
            </a:r>
            <a:r>
              <a:rPr lang="de-DE" dirty="0" err="1">
                <a:solidFill>
                  <a:schemeClr val="bg1"/>
                </a:solidFill>
              </a:rPr>
              <a:t>SMBLandshut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E-Mail:        </a:t>
            </a:r>
            <a:r>
              <a:rPr lang="de-DE" dirty="0">
                <a:solidFill>
                  <a:schemeClr val="bg1"/>
                </a:solidFill>
              </a:rPr>
              <a:t>smb@haw-landshut.de</a:t>
            </a:r>
            <a:endParaRPr lang="de-DE" altLang="de-DE" dirty="0">
              <a:solidFill>
                <a:schemeClr val="bg1"/>
              </a:solidFill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34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NXP Cup: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1026" name="Picture 2" descr="Speed Race - Fastest Lap Time img">
            <a:extLst>
              <a:ext uri="{FF2B5EF4-FFF2-40B4-BE49-F238E27FC236}">
                <a16:creationId xmlns:a16="http://schemas.microsoft.com/office/drawing/2014/main" id="{CA620227-E909-4070-BD05-B5F32C91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- Avoid the Barrier img">
            <a:extLst>
              <a:ext uri="{FF2B5EF4-FFF2-40B4-BE49-F238E27FC236}">
                <a16:creationId xmlns:a16="http://schemas.microsoft.com/office/drawing/2014/main" id="{EDBAC1EF-1B00-464A-961E-6CE90A1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8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B40827-6741-4B09-9429-4B588ECA6330}"/>
              </a:ext>
            </a:extLst>
          </p:cNvPr>
          <p:cNvSpPr txBox="1"/>
          <p:nvPr/>
        </p:nvSpPr>
        <p:spPr>
          <a:xfrm>
            <a:off x="1230093" y="5210774"/>
            <a:ext cx="22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Schnellste Runde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47001-7A1B-4177-AF1A-90F10C9E6080}"/>
              </a:ext>
            </a:extLst>
          </p:cNvPr>
          <p:cNvSpPr txBox="1"/>
          <p:nvPr/>
        </p:nvSpPr>
        <p:spPr>
          <a:xfrm>
            <a:off x="5597038" y="5210774"/>
            <a:ext cx="24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Hindernis umfahren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D36E9C-EBB2-44A0-A6D7-D5BA14BA8BFE}"/>
              </a:ext>
            </a:extLst>
          </p:cNvPr>
          <p:cNvSpPr txBox="1"/>
          <p:nvPr/>
        </p:nvSpPr>
        <p:spPr>
          <a:xfrm>
            <a:off x="0" y="6069184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[NXP1] </a:t>
            </a:r>
          </a:p>
        </p:txBody>
      </p:sp>
    </p:spTree>
    <p:extLst>
      <p:ext uri="{BB962C8B-B14F-4D97-AF65-F5344CB8AC3E}">
        <p14:creationId xmlns:p14="http://schemas.microsoft.com/office/powerpoint/2010/main" val="17603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Konzept: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325584" y="19813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464640" y="19813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610002" y="308933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603696" y="1980083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464640" y="3096572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319278" y="308933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540303" y="2304561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79359" y="2303249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533997" y="3412502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79359" y="3412501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711056" y="2626414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331046" y="420446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426638" y="3735667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76408" y="421267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545765" y="4527634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615465" y="421267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91127" y="4535843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615465" y="533601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722825" y="4859008"/>
            <a:ext cx="0" cy="47701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76408" y="5339163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  <a:stCxn id="62" idx="1"/>
            <a:endCxn id="85" idx="3"/>
          </p:cNvCxnSpPr>
          <p:nvPr/>
        </p:nvCxnSpPr>
        <p:spPr>
          <a:xfrm flipH="1">
            <a:off x="5691127" y="5659185"/>
            <a:ext cx="924338" cy="3144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0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Nebenziele für das C-Programm: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Übersichtlicher Aufbau des Programms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Nachvollziehbarkeit durch Kommentation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Eingängige Benennung der Funktionen und Parameter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I  (Grundaufbau)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7EE648-C85B-4744-BDA0-0A6823EE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286834"/>
            <a:ext cx="5273523" cy="24078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4FC894-167B-439D-BBEE-EBE35DBCC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" r="14069"/>
          <a:stretch/>
        </p:blipFill>
        <p:spPr>
          <a:xfrm>
            <a:off x="251520" y="3811414"/>
            <a:ext cx="5273523" cy="24482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F4562E-FFDA-4D23-BAD3-66CFB2E191AF}"/>
              </a:ext>
            </a:extLst>
          </p:cNvPr>
          <p:cNvSpPr txBox="1"/>
          <p:nvPr/>
        </p:nvSpPr>
        <p:spPr>
          <a:xfrm>
            <a:off x="827584" y="229069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E0000"/>
                </a:solidFill>
              </a:rPr>
              <a:t>Grundplattform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609291-F749-420E-BD6B-84066187C2C1}"/>
              </a:ext>
            </a:extLst>
          </p:cNvPr>
          <p:cNvSpPr txBox="1"/>
          <p:nvPr/>
        </p:nvSpPr>
        <p:spPr>
          <a:xfrm>
            <a:off x="5940152" y="4835474"/>
            <a:ext cx="2768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E0000"/>
                </a:solidFill>
              </a:rPr>
              <a:t>Obere Ebene</a:t>
            </a:r>
          </a:p>
        </p:txBody>
      </p:sp>
    </p:spTree>
    <p:extLst>
      <p:ext uri="{BB962C8B-B14F-4D97-AF65-F5344CB8AC3E}">
        <p14:creationId xmlns:p14="http://schemas.microsoft.com/office/powerpoint/2010/main" val="351582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632847" cy="792088"/>
          </a:xfrm>
        </p:spPr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II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463AA82-FCA6-454C-BA3A-23F1593C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268760"/>
            <a:ext cx="5508895" cy="18503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D36F3A-BF9F-4240-B47B-3EB7E36C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46" y="3284984"/>
            <a:ext cx="5508895" cy="1452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23E93F-6304-4F7D-AC90-FF69761B9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5" y="1268761"/>
            <a:ext cx="3218123" cy="26642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A91DA7-50A4-4960-BE3E-145015CB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25" y="4068061"/>
            <a:ext cx="3218123" cy="226837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495CD70-5772-4C9A-ACAD-EEB2841DD111}"/>
              </a:ext>
            </a:extLst>
          </p:cNvPr>
          <p:cNvSpPr txBox="1"/>
          <p:nvPr/>
        </p:nvSpPr>
        <p:spPr>
          <a:xfrm>
            <a:off x="3491879" y="4903712"/>
            <a:ext cx="548946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Ultraschallboard-Halterung</a:t>
            </a:r>
            <a:r>
              <a:rPr lang="de-DE" dirty="0"/>
              <a:t> (links oben)</a:t>
            </a: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Akku-Halterung</a:t>
            </a:r>
            <a:r>
              <a:rPr lang="de-DE" dirty="0"/>
              <a:t> (links unten)</a:t>
            </a: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Stoßstange obere Komponente </a:t>
            </a:r>
            <a:r>
              <a:rPr lang="de-DE" dirty="0"/>
              <a:t>(rechts oben)</a:t>
            </a: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Stoßstange untere Komponente </a:t>
            </a:r>
            <a:r>
              <a:rPr lang="de-DE" dirty="0"/>
              <a:t>(rechts unten)</a:t>
            </a:r>
          </a:p>
        </p:txBody>
      </p:sp>
    </p:spTree>
    <p:extLst>
      <p:ext uri="{BB962C8B-B14F-4D97-AF65-F5344CB8AC3E}">
        <p14:creationId xmlns:p14="http://schemas.microsoft.com/office/powerpoint/2010/main" val="53044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Fahrzeugaufbau  III  (3D-Druckteile)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18.01.2021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4B2860B-70EC-47DA-BD1E-1914830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60" y="4333430"/>
            <a:ext cx="1609120" cy="19970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2C0DF2-67BC-4ACE-9C13-170669A5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5" y="1249866"/>
            <a:ext cx="5148855" cy="2960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5C247D9-75CA-4E32-8E4B-5F772085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5" y="4333431"/>
            <a:ext cx="3384376" cy="199700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E43A1EE-4574-4498-92EB-D0C04A236856}"/>
              </a:ext>
            </a:extLst>
          </p:cNvPr>
          <p:cNvSpPr txBox="1"/>
          <p:nvPr/>
        </p:nvSpPr>
        <p:spPr>
          <a:xfrm>
            <a:off x="5610099" y="2506541"/>
            <a:ext cx="35339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Seitenschweller</a:t>
            </a:r>
            <a:r>
              <a:rPr lang="de-DE" dirty="0"/>
              <a:t> (links oben)</a:t>
            </a:r>
          </a:p>
          <a:p>
            <a:pPr>
              <a:spcAft>
                <a:spcPts val="600"/>
              </a:spcAft>
            </a:pPr>
            <a:endParaRPr lang="de-DE" dirty="0">
              <a:solidFill>
                <a:srgbClr val="BE0000"/>
              </a:solidFill>
            </a:endParaRP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Motorcontroller-Halterung</a:t>
            </a:r>
          </a:p>
          <a:p>
            <a:pPr>
              <a:spcAft>
                <a:spcPts val="600"/>
              </a:spcAft>
            </a:pPr>
            <a:r>
              <a:rPr lang="de-DE" dirty="0"/>
              <a:t>(links unten)</a:t>
            </a:r>
          </a:p>
          <a:p>
            <a:pPr>
              <a:spcAft>
                <a:spcPts val="600"/>
              </a:spcAft>
            </a:pPr>
            <a:endParaRPr lang="de-DE" dirty="0">
              <a:solidFill>
                <a:srgbClr val="BE0000"/>
              </a:solidFill>
            </a:endParaRPr>
          </a:p>
          <a:p>
            <a:pPr>
              <a:spcAft>
                <a:spcPts val="600"/>
              </a:spcAft>
            </a:pPr>
            <a:r>
              <a:rPr lang="de-DE" dirty="0">
                <a:solidFill>
                  <a:srgbClr val="BE0000"/>
                </a:solidFill>
              </a:rPr>
              <a:t>Einfache Platinen-Halterung</a:t>
            </a:r>
          </a:p>
          <a:p>
            <a:pPr>
              <a:spcAft>
                <a:spcPts val="600"/>
              </a:spcAft>
            </a:pPr>
            <a:r>
              <a:rPr lang="de-DE" dirty="0"/>
              <a:t>(rechts unten)</a:t>
            </a:r>
          </a:p>
        </p:txBody>
      </p:sp>
    </p:spTree>
    <p:extLst>
      <p:ext uri="{BB962C8B-B14F-4D97-AF65-F5344CB8AC3E}">
        <p14:creationId xmlns:p14="http://schemas.microsoft.com/office/powerpoint/2010/main" val="372595970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Hochschule Landsh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E00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master-0926[2].potx</Template>
  <TotalTime>0</TotalTime>
  <Words>989</Words>
  <Application>Microsoft Office PowerPoint</Application>
  <PresentationFormat>Bildschirmpräsentation (4:3)</PresentationFormat>
  <Paragraphs>233</Paragraphs>
  <Slides>30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master-0926[2]</vt:lpstr>
      <vt:lpstr>Aufbau und Programmierung eines Modellfahrzeugs für den NXP Cup Christian Ecker, Matthias Summer – Master Elektrotechnik Sem.1 WS2020/21</vt:lpstr>
      <vt:lpstr>Präsentationsinhalt:</vt:lpstr>
      <vt:lpstr>1. Zielsetzung und Konzept  I</vt:lpstr>
      <vt:lpstr>1. Zielsetzung und Konzept  II</vt:lpstr>
      <vt:lpstr>1. Zielsetzung und Konzept  III</vt:lpstr>
      <vt:lpstr>1. Zielsetzung und Konzept  IV</vt:lpstr>
      <vt:lpstr>2. Fahrzeugaufbau  I  (Grundaufbau)</vt:lpstr>
      <vt:lpstr>2. Fahrzeugaufbau  II  (3D-Druckteile) </vt:lpstr>
      <vt:lpstr>2. Fahrzeugaufbau  III  (3D-Druckteile) </vt:lpstr>
      <vt:lpstr>2. Fahrzeugaufbau  IV  (3D-Druckteile) </vt:lpstr>
      <vt:lpstr>2. Fahrzeugaufbau  V  (3D-Druckteile) </vt:lpstr>
      <vt:lpstr>2. Fahrzeugaufbau  VI  (3D-Druckteile) </vt:lpstr>
      <vt:lpstr>2. Fahrzeugaufbau  VII  (3D-Druckteile) </vt:lpstr>
      <vt:lpstr>2. Fahrzeugaufbau  VIII  (3D-Druckteile) </vt:lpstr>
      <vt:lpstr>3. Controllerplatine und Programmiertool  I</vt:lpstr>
      <vt:lpstr>3. Controllerplatine und Programmiertool  II</vt:lpstr>
      <vt:lpstr>4. Antrieb  I  (BLDC Motoren)</vt:lpstr>
      <vt:lpstr>4. Antrieb  II  (Motorcontroller-Konfiguration)</vt:lpstr>
      <vt:lpstr>4. Antrieb  III (Motorcontroller-Konfiguration)</vt:lpstr>
      <vt:lpstr>4. Antrieb III (Motorcontroller-Konfiguration)</vt:lpstr>
      <vt:lpstr>4. Antrieb IV (Motorcontroller-Konfiguration)</vt:lpstr>
      <vt:lpstr>4. Antrieb V (Motorcontroller-Konfiguration)</vt:lpstr>
      <vt:lpstr>5. Lenkung</vt:lpstr>
      <vt:lpstr>6. Bedienungs-Board I</vt:lpstr>
      <vt:lpstr>6. Bedienungs-Board II</vt:lpstr>
      <vt:lpstr>7. Schaltplan I</vt:lpstr>
      <vt:lpstr>7. Schaltplan II</vt:lpstr>
      <vt:lpstr>8. Zusammenfassung, Fazit und Ausblick</vt:lpstr>
      <vt:lpstr>9. Quellen</vt:lpstr>
      <vt:lpstr>PowerPoint-Präsentation</vt:lpstr>
    </vt:vector>
  </TitlesOfParts>
  <Company>Hochschule Landshut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Schnyder Ulrike</dc:creator>
  <cp:lastModifiedBy>Christian Ecker</cp:lastModifiedBy>
  <cp:revision>480</cp:revision>
  <cp:lastPrinted>2019-11-04T15:37:24Z</cp:lastPrinted>
  <dcterms:created xsi:type="dcterms:W3CDTF">2016-09-12T07:09:21Z</dcterms:created>
  <dcterms:modified xsi:type="dcterms:W3CDTF">2021-01-18T11:00:32Z</dcterms:modified>
  <cp:contentStatus/>
</cp:coreProperties>
</file>